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2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84" indent="0">
              <a:buNone/>
              <a:defRPr sz="2200" b="1"/>
            </a:lvl1pPr>
            <a:lvl2pPr marL="338138" indent="-338138">
              <a:defRPr sz="2000"/>
            </a:lvl2pPr>
            <a:lvl3pPr marL="688975" indent="-350838">
              <a:defRPr sz="2000"/>
            </a:lvl3pPr>
            <a:lvl4pPr marL="1027113" indent="-338138">
              <a:defRPr sz="2000"/>
            </a:lvl4pPr>
            <a:lvl5pPr marL="1377950" indent="-3508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71B-623C-4497-911D-8ED463DE8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8229600" cy="4525963"/>
          </a:xfrm>
        </p:spPr>
        <p:txBody>
          <a:bodyPr numCol="1"/>
          <a:lstStyle>
            <a:lvl1pPr marL="2984" indent="0">
              <a:buFontTx/>
              <a:buNone/>
              <a:defRPr sz="2200" b="1"/>
            </a:lvl1pPr>
            <a:lvl2pPr marL="230188" indent="-230188">
              <a:defRPr sz="2000"/>
            </a:lvl2pPr>
            <a:lvl3pPr marL="566738" indent="-336550">
              <a:defRPr sz="2000"/>
            </a:lvl3pPr>
            <a:lvl4pPr marL="919163" indent="-352425">
              <a:defRPr sz="2000"/>
            </a:lvl4pPr>
            <a:lvl5pPr marL="1255713" indent="-3365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C874-8B0C-4D43-B712-B852D6E2DA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F425-C788-4143-BD7A-65346AD75E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84" indent="0">
              <a:buNone/>
              <a:defRPr sz="2200" b="1"/>
            </a:lvl1pPr>
            <a:lvl2pPr marL="338138" indent="-338138">
              <a:defRPr sz="2000"/>
            </a:lvl2pPr>
            <a:lvl3pPr marL="688975" indent="-350838">
              <a:defRPr sz="2000"/>
            </a:lvl3pPr>
            <a:lvl4pPr marL="1027113" indent="-338138">
              <a:defRPr sz="2000"/>
            </a:lvl4pPr>
            <a:lvl5pPr marL="1377950" indent="-3508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71B-623C-4497-911D-8ED463DE8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8229600" cy="4525963"/>
          </a:xfrm>
        </p:spPr>
        <p:txBody>
          <a:bodyPr numCol="1"/>
          <a:lstStyle>
            <a:lvl1pPr marL="2984" indent="0">
              <a:buFontTx/>
              <a:buNone/>
              <a:defRPr sz="2200" b="1"/>
            </a:lvl1pPr>
            <a:lvl2pPr marL="230188" indent="-230188">
              <a:defRPr sz="2000"/>
            </a:lvl2pPr>
            <a:lvl3pPr marL="566738" indent="-336550">
              <a:defRPr sz="2000"/>
            </a:lvl3pPr>
            <a:lvl4pPr marL="919163" indent="-352425">
              <a:defRPr sz="2000"/>
            </a:lvl4pPr>
            <a:lvl5pPr marL="1255713" indent="-3365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C874-8B0C-4D43-B712-B852D6E2DA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F425-C788-4143-BD7A-65346AD75E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84" indent="0">
              <a:buNone/>
              <a:defRPr sz="2200" b="1"/>
            </a:lvl1pPr>
            <a:lvl2pPr marL="338138" indent="-338138">
              <a:defRPr sz="2000"/>
            </a:lvl2pPr>
            <a:lvl3pPr marL="688975" indent="-350838">
              <a:defRPr sz="2000"/>
            </a:lvl3pPr>
            <a:lvl4pPr marL="1027113" indent="-338138">
              <a:defRPr sz="2000"/>
            </a:lvl4pPr>
            <a:lvl5pPr marL="1377950" indent="-3508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71B-623C-4497-911D-8ED463DE8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8229600" cy="4525963"/>
          </a:xfrm>
        </p:spPr>
        <p:txBody>
          <a:bodyPr numCol="1"/>
          <a:lstStyle>
            <a:lvl1pPr marL="2984" indent="0">
              <a:buFontTx/>
              <a:buNone/>
              <a:defRPr sz="2200" b="1"/>
            </a:lvl1pPr>
            <a:lvl2pPr marL="230188" indent="-230188">
              <a:defRPr sz="2000"/>
            </a:lvl2pPr>
            <a:lvl3pPr marL="566738" indent="-336550">
              <a:defRPr sz="2000"/>
            </a:lvl3pPr>
            <a:lvl4pPr marL="919163" indent="-352425">
              <a:defRPr sz="2000"/>
            </a:lvl4pPr>
            <a:lvl5pPr marL="1255713" indent="-3365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C874-8B0C-4D43-B712-B852D6E2DA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F425-C788-4143-BD7A-65346AD75E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9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84" indent="0">
              <a:buNone/>
              <a:defRPr sz="2200" b="1"/>
            </a:lvl1pPr>
            <a:lvl2pPr marL="338138" indent="-338138">
              <a:defRPr sz="2000"/>
            </a:lvl2pPr>
            <a:lvl3pPr marL="688975" indent="-350838">
              <a:defRPr sz="2000"/>
            </a:lvl3pPr>
            <a:lvl4pPr marL="1027113" indent="-338138">
              <a:defRPr sz="2000"/>
            </a:lvl4pPr>
            <a:lvl5pPr marL="1377950" indent="-350838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71B-623C-4497-911D-8ED463DE8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8229600" cy="4525963"/>
          </a:xfrm>
        </p:spPr>
        <p:txBody>
          <a:bodyPr numCol="1"/>
          <a:lstStyle>
            <a:lvl1pPr marL="2984" indent="0">
              <a:buFontTx/>
              <a:buNone/>
              <a:defRPr sz="2200" b="1"/>
            </a:lvl1pPr>
            <a:lvl2pPr marL="230188" indent="-230188">
              <a:defRPr sz="2000"/>
            </a:lvl2pPr>
            <a:lvl3pPr marL="566738" indent="-336550">
              <a:defRPr sz="2000"/>
            </a:lvl3pPr>
            <a:lvl4pPr marL="919163" indent="-352425">
              <a:defRPr sz="2000"/>
            </a:lvl4pPr>
            <a:lvl5pPr marL="1255713" indent="-3365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C874-8B0C-4D43-B712-B852D6E2DA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F425-C788-4143-BD7A-65346AD75E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20084-DEFE-4CBE-8D73-94A21F00855D}" type="datetimeFigureOut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3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 kern="1200">
          <a:solidFill>
            <a:srgbClr val="3C71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7472" indent="-344488" algn="l" rtl="0" eaLnBrk="0" fontAlgn="base" hangingPunct="0">
        <a:spcBef>
          <a:spcPts val="12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4213" indent="-339725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025525" indent="-341313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368425" indent="-34290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1717675" indent="-34925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20084-DEFE-4CBE-8D73-94A21F00855D}" type="datetimeFigureOut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 kern="1200">
          <a:solidFill>
            <a:srgbClr val="3C71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7472" indent="-344488" algn="l" rtl="0" eaLnBrk="0" fontAlgn="base" hangingPunct="0">
        <a:spcBef>
          <a:spcPts val="12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4213" indent="-339725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025525" indent="-341313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368425" indent="-34290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1717675" indent="-34925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20084-DEFE-4CBE-8D73-94A21F00855D}" type="datetimeFigureOut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6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 kern="1200">
          <a:solidFill>
            <a:srgbClr val="3C71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7472" indent="-344488" algn="l" rtl="0" eaLnBrk="0" fontAlgn="base" hangingPunct="0">
        <a:spcBef>
          <a:spcPts val="12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4213" indent="-339725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025525" indent="-341313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368425" indent="-34290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1717675" indent="-34925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20084-DEFE-4CBE-8D73-94A21F00855D}" type="datetimeFigureOut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 kern="1200">
          <a:solidFill>
            <a:srgbClr val="3C71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7472" indent="-344488" algn="l" rtl="0" eaLnBrk="0" fontAlgn="base" hangingPunct="0">
        <a:spcBef>
          <a:spcPts val="12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4213" indent="-339725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025525" indent="-341313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368425" indent="-34290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1717675" indent="-349250" algn="l" rtl="0" eaLnBrk="0" fontAlgn="base" hangingPunct="0">
        <a:spcBef>
          <a:spcPts val="4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80000"/>
        <a:buFont typeface="Lucida Grande"/>
        <a:buChar char="►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s://www.nytimes.com/2018/07/10/well/the-power-of-positive-peop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ispeboston.org/women-in-pharma-intake-for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rct=j&amp;q=&amp;esrc=s&amp;source=images&amp;cd=&amp;cad=rja&amp;uact=8&amp;ved=2ahUKEwiKx_fFjsvhAhUDMXwKHcuMBFsQjRx6BAgBEAU&amp;url=https://abeon-hosting.com/cartoon-beer-mug-cliparts.html&amp;psig=AOvVaw1tp-dWCHoGsOd86I0eovvE&amp;ust=155517764334064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2ahUKEwjt0veDjsvhAhVphlQKHevLAJIQjRx6BAgBEAU&amp;url=https://www.nightshiftbrewing.com/calendar/&amp;psig=AOvVaw2UaD3KKk_9TQwXwqSX4UxE&amp;ust=155517755892477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85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What is a Professional Moai?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 bwMode="auto">
          <a:xfrm>
            <a:off x="168817" y="4477888"/>
            <a:ext cx="2639379" cy="6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82" y="4539419"/>
            <a:ext cx="980290" cy="10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2" y="5056875"/>
            <a:ext cx="1915477" cy="34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259" y="5574255"/>
            <a:ext cx="305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B050"/>
                </a:solidFill>
                <a:latin typeface="Tahoma" pitchFamily="34" charset="0"/>
                <a:sym typeface="Wingdings" panose="05000000000000000000" pitchFamily="2" charset="2"/>
                <a:hlinkClick r:id="rId7"/>
              </a:rPr>
              <a:t>https://www.nytimes.com/2018/07/10/well/the-power-of-positive-people.html</a:t>
            </a:r>
            <a:endParaRPr lang="en-US" sz="7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3732"/>
            <a:ext cx="4648200" cy="91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9382" y="5597360"/>
            <a:ext cx="2534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prstClr val="black"/>
                </a:solidFill>
                <a:latin typeface="Tahoma" pitchFamily="34" charset="0"/>
              </a:rPr>
              <a:t>No worries – no lifetime commitments required </a:t>
            </a:r>
            <a:r>
              <a:rPr lang="en-US" sz="800" i="1" dirty="0" smtClean="0">
                <a:solidFill>
                  <a:prstClr val="black"/>
                </a:solidFill>
                <a:latin typeface="Tahoma" pitchFamily="34" charset="0"/>
                <a:sym typeface="Wingdings" panose="05000000000000000000" pitchFamily="2" charset="2"/>
              </a:rPr>
              <a:t></a:t>
            </a:r>
            <a:endParaRPr lang="en-US" sz="8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219" y="1447800"/>
            <a:ext cx="8729494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>
                <a:latin typeface="Franklin Gothic Book"/>
                <a:ea typeface="Franklin Gothic Book"/>
                <a:cs typeface="Times New Roman"/>
              </a:rPr>
              <a:t>A Professional Moai is a group of 6 to 10 participants who will meet to serve as peer mentors for each other, discussing professional development, career growth, and ways to overcome challenges in the workplace.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Tahoma" pitchFamily="34" charset="0"/>
              </a:rPr>
              <a:t>What does the term Moai mean?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440" y="3497310"/>
            <a:ext cx="858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Moai means "meeting for a common purpose" in Japanese; pronounced (Mo-</a:t>
            </a:r>
            <a:r>
              <a:rPr lang="en-US" sz="2000" dirty="0" err="1"/>
              <a:t>ai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944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655" y="609600"/>
            <a:ext cx="905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What is the Level of Commitment to join a Moai?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53" y="1472242"/>
            <a:ext cx="8729494" cy="76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ea typeface="Franklin Gothic Book"/>
                <a:cs typeface="Times New Roman"/>
              </a:rPr>
              <a:t>Approximate </a:t>
            </a:r>
            <a:r>
              <a:rPr lang="en-US" sz="2000" dirty="0">
                <a:latin typeface="Franklin Gothic Book"/>
                <a:ea typeface="Franklin Gothic Book"/>
                <a:cs typeface="Times New Roman"/>
              </a:rPr>
              <a:t>level of commitment: ~4 times a year to meet in person and/or virtually for group networking and discussion </a:t>
            </a: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94" y="28956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Tahoma" pitchFamily="34" charset="0"/>
              </a:rPr>
              <a:t>Would you be willing to be a co-lead for a Moai?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63" y="4114800"/>
            <a:ext cx="892215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>
                <a:latin typeface="Franklin Gothic Book"/>
                <a:ea typeface="Franklin Gothic Book"/>
                <a:cs typeface="Times New Roman"/>
              </a:rPr>
              <a:t>Role of Co-lead: there will be 2 to 3 co-leads per Professional Moai and they will help organize and facilitate the Professional Moai get-togethers/discussions.  </a:t>
            </a:r>
            <a:endParaRPr lang="en-US" sz="2000" dirty="0" smtClean="0">
              <a:latin typeface="Franklin Gothic Book"/>
              <a:ea typeface="Franklin Gothic Book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ea typeface="Franklin Gothic Book"/>
                <a:cs typeface="Times New Roman"/>
              </a:rPr>
              <a:t>No </a:t>
            </a:r>
            <a:r>
              <a:rPr lang="en-US" sz="2000" dirty="0">
                <a:latin typeface="Franklin Gothic Book"/>
                <a:ea typeface="Franklin Gothic Book"/>
                <a:cs typeface="Times New Roman"/>
              </a:rPr>
              <a:t>experience is necessary </a:t>
            </a:r>
            <a:r>
              <a:rPr lang="en-US" sz="2000" dirty="0" smtClean="0">
                <a:latin typeface="Franklin Gothic Book"/>
                <a:ea typeface="Franklin Gothic Book"/>
                <a:cs typeface="Times New Roman"/>
              </a:rPr>
              <a:t>to be a co-lead and </a:t>
            </a:r>
            <a:r>
              <a:rPr lang="en-US" sz="2000" dirty="0">
                <a:latin typeface="Franklin Gothic Book"/>
                <a:ea typeface="Franklin Gothic Book"/>
                <a:cs typeface="Times New Roman"/>
              </a:rPr>
              <a:t>support will be provided in terms of sharing best practices, discussion topic ideas, and initial training</a:t>
            </a:r>
            <a:r>
              <a:rPr lang="en-US" sz="2000" dirty="0" smtClean="0">
                <a:latin typeface="Franklin Gothic Book"/>
                <a:ea typeface="Franklin Gothic Book"/>
                <a:cs typeface="Times New Roman"/>
              </a:rPr>
              <a:t>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88043"/>
            <a:ext cx="2013268" cy="82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590" y="71881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Why join a Professional Moai?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67" y="1529750"/>
            <a:ext cx="8729494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During the Inaugural Boston Women in Pharma® event in June 2018 attendees expressed they would find it valuable to have a small networking group  to facilitate deeper and supportive networking relationships.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The other Moai members can give you </a:t>
            </a:r>
            <a:r>
              <a:rPr lang="en-US" sz="2000" u="sng" dirty="0" smtClean="0">
                <a:latin typeface="Franklin Gothic Book"/>
                <a:cs typeface="Times New Roman"/>
              </a:rPr>
              <a:t>unbiased input </a:t>
            </a:r>
            <a:r>
              <a:rPr lang="en-US" sz="2000" dirty="0" smtClean="0">
                <a:latin typeface="Franklin Gothic Book"/>
                <a:cs typeface="Times New Roman"/>
              </a:rPr>
              <a:t>on professional challenges or opportunities you may have.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A group of positive supporters can go a long way to encourage your leadership confidence and development.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381250" cy="13415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23674"/>
            <a:ext cx="22860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93692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How do I sign up for a Moai and/or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to be a Co-Lead?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842" y="1600200"/>
            <a:ext cx="8729494" cy="491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The Boston Women in Pharma® on-line Intake </a:t>
            </a:r>
            <a:r>
              <a:rPr lang="en-US" sz="2000" dirty="0">
                <a:latin typeface="Franklin Gothic Book"/>
                <a:cs typeface="Times New Roman"/>
              </a:rPr>
              <a:t>F</a:t>
            </a:r>
            <a:r>
              <a:rPr lang="en-US" sz="2000" dirty="0" smtClean="0">
                <a:latin typeface="Franklin Gothic Book"/>
                <a:cs typeface="Times New Roman"/>
              </a:rPr>
              <a:t>orm includes questions on Professional Moais.  You can sign up and provide the info to help us form the Moai groups.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3200" b="1" i="1" dirty="0" smtClean="0">
                <a:solidFill>
                  <a:srgbClr val="0070C0"/>
                </a:solidFill>
                <a:latin typeface="Elephant" panose="02020904090505020303" pitchFamily="18" charset="0"/>
                <a:cs typeface="Times New Roman"/>
              </a:rPr>
              <a:t>You can sign up tonight on the available laptops!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>
                <a:latin typeface="Franklin Gothic Book"/>
                <a:cs typeface="Times New Roman"/>
                <a:hlinkClick r:id="rId4"/>
              </a:rPr>
              <a:t>https://www.ispeboston.org/women-in-pharma-intake-form</a:t>
            </a:r>
            <a:r>
              <a:rPr lang="en-US" sz="2000" dirty="0" smtClean="0">
                <a:latin typeface="Franklin Gothic Book"/>
                <a:cs typeface="Times New Roman"/>
                <a:hlinkClick r:id="rId4"/>
              </a:rPr>
              <a:t>/</a:t>
            </a:r>
            <a:endParaRPr lang="en-US" sz="2000" dirty="0" smtClean="0">
              <a:latin typeface="Franklin Gothic Book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Franklin Gothic Book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01119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33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</a:rPr>
              <a:t>How and when will the Moai Groups be Formed?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43672" y="1447799"/>
            <a:ext cx="9311472" cy="667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The answers to the Moai questions in the intake form will help form the groups, including: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Wingdings"/>
              <a:buChar char=""/>
            </a:pPr>
            <a:r>
              <a:rPr lang="en-US" sz="1400" dirty="0" smtClean="0">
                <a:latin typeface="Franklin Gothic Book"/>
                <a:cs typeface="Times New Roman"/>
              </a:rPr>
              <a:t>What town do you work in and the town live in? 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Wingdings"/>
              <a:buChar char=""/>
            </a:pPr>
            <a:r>
              <a:rPr lang="en-US" sz="1400" dirty="0" smtClean="0">
                <a:latin typeface="Franklin Gothic Book"/>
                <a:cs typeface="Times New Roman"/>
              </a:rPr>
              <a:t>Your geographic preference of where would be most preferable for you to meet.  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Font typeface="Wingdings"/>
              <a:buChar char=""/>
            </a:pPr>
            <a:r>
              <a:rPr lang="en-US" sz="1400" dirty="0">
                <a:latin typeface="Franklin Gothic Book"/>
                <a:cs typeface="Times New Roman"/>
              </a:rPr>
              <a:t>What is your primary objective for participation and what benefits are you looking to gain from a Professional </a:t>
            </a:r>
            <a:r>
              <a:rPr lang="en-US" sz="1400" dirty="0" smtClean="0">
                <a:latin typeface="Franklin Gothic Book"/>
                <a:cs typeface="Times New Roman"/>
              </a:rPr>
              <a:t>Moai? In </a:t>
            </a:r>
            <a:r>
              <a:rPr lang="en-US" sz="1400" dirty="0">
                <a:latin typeface="Franklin Gothic Book"/>
                <a:cs typeface="Times New Roman"/>
              </a:rPr>
              <a:t>other words, what gets you excited about joining a Professional Moai? </a:t>
            </a:r>
            <a:endParaRPr lang="en-US" sz="1400" dirty="0" smtClean="0">
              <a:latin typeface="Franklin Gothic Book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We will advertise the Moai sign-up for a few more weeks and then form the initial groups during May.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en-US" sz="2000" dirty="0" smtClean="0">
                <a:latin typeface="Franklin Gothic Book"/>
                <a:cs typeface="Times New Roman"/>
              </a:rPr>
              <a:t>Then we will bring the co-leads together to share ideas and tools and then the Moais will be ready to start meeting!!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Franklin Gothic Book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endParaRPr lang="en-US" sz="2000" dirty="0" smtClean="0">
              <a:latin typeface="Franklin Gothic Book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Franklin Gothic Book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4F81BD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43500"/>
            <a:ext cx="2133600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133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ahoma" pitchFamily="34" charset="0"/>
              </a:rPr>
              <a:t>Time for Brewery Tours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Tahoma" pitchFamily="34" charset="0"/>
              </a:rPr>
              <a:t>more Mingle Bingo!!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Night shift brew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08" y="3680844"/>
            <a:ext cx="1339294" cy="18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er carto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2957"/>
            <a:ext cx="2238482" cy="19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400" dirty="0" smtClean="0"/>
              <a:t>Thank you to our Event Sponsor!</a:t>
            </a:r>
            <a:endParaRPr lang="en-US" sz="4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580" y="4114800"/>
            <a:ext cx="7685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Ask us how your company can sponsor our next event.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We would love to have your support!</a:t>
            </a:r>
            <a:endParaRPr lang="en-US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1" y="2209800"/>
            <a:ext cx="18930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43" y="6263244"/>
            <a:ext cx="2766951" cy="5947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" y="6203076"/>
            <a:ext cx="2230755" cy="64008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295275" y="2695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3C71B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dirty="0" smtClean="0"/>
              <a:t>Join Future Women in Pharma Events and Initiatives!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19100" y="1146017"/>
            <a:ext cx="84201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Tahoma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Launching of Professional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</a:rPr>
              <a:t>Moais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(Peer Mentor Circles) – in May/June</a:t>
            </a:r>
          </a:p>
          <a:p>
            <a:pPr marL="285750" indent="-28575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May 22nd – “Present” Yourself to Success with Public Speaking – with Mary Cheyne</a:t>
            </a:r>
          </a:p>
          <a:p>
            <a:pPr marL="285750" indent="-28575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June 19th - Women in Pharma® Breakfast and Panel Event during ISPE International Biopharmaceutical Manufacturing Conference </a:t>
            </a:r>
          </a:p>
          <a:p>
            <a:pPr marL="285750" indent="-28575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Sept 18th - Break out Session at ISPE Boston Product Show</a:t>
            </a: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baseline="30000" dirty="0" smtClean="0">
              <a:solidFill>
                <a:prstClr val="black"/>
              </a:solidFill>
              <a:latin typeface="Tahoma" pitchFamily="34" charset="0"/>
            </a:endParaRP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740" y="2438400"/>
            <a:ext cx="86027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531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Corbel</vt:lpstr>
      <vt:lpstr>Elephant</vt:lpstr>
      <vt:lpstr>Franklin Gothic Book</vt:lpstr>
      <vt:lpstr>Georgia</vt:lpstr>
      <vt:lpstr>Lucida Grande</vt:lpstr>
      <vt:lpstr>Tahoma</vt:lpstr>
      <vt:lpstr>Times New Roman</vt:lpstr>
      <vt:lpstr>Wingdings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our Event Sponsor!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 Leitch</dc:creator>
  <cp:lastModifiedBy>Molly Liddell</cp:lastModifiedBy>
  <cp:revision>23</cp:revision>
  <dcterms:created xsi:type="dcterms:W3CDTF">2018-09-19T22:53:11Z</dcterms:created>
  <dcterms:modified xsi:type="dcterms:W3CDTF">2019-05-02T17:33:43Z</dcterms:modified>
</cp:coreProperties>
</file>